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76" r:id="rId15"/>
    <p:sldId id="281" r:id="rId16"/>
    <p:sldId id="282" r:id="rId17"/>
    <p:sldId id="267" r:id="rId18"/>
    <p:sldId id="268" r:id="rId19"/>
    <p:sldId id="274" r:id="rId20"/>
    <p:sldId id="269" r:id="rId21"/>
    <p:sldId id="270" r:id="rId22"/>
    <p:sldId id="271" r:id="rId23"/>
    <p:sldId id="272" r:id="rId24"/>
    <p:sldId id="273" r:id="rId25"/>
    <p:sldId id="297" r:id="rId26"/>
    <p:sldId id="287" r:id="rId27"/>
    <p:sldId id="291" r:id="rId28"/>
    <p:sldId id="286" r:id="rId29"/>
    <p:sldId id="299" r:id="rId30"/>
    <p:sldId id="292" r:id="rId31"/>
    <p:sldId id="277" r:id="rId32"/>
    <p:sldId id="278" r:id="rId33"/>
    <p:sldId id="284" r:id="rId34"/>
    <p:sldId id="293" r:id="rId35"/>
    <p:sldId id="294" r:id="rId36"/>
    <p:sldId id="288" r:id="rId37"/>
    <p:sldId id="295" r:id="rId38"/>
    <p:sldId id="296" r:id="rId39"/>
  </p:sldIdLst>
  <p:sldSz cx="9144000" cy="5143500" type="screen16x9"/>
  <p:notesSz cx="6858000" cy="9144000"/>
  <p:embeddedFontLs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03E1C-775C-4717-90F4-69989CC36FB8}" v="40" dt="2018-04-23T01:25:28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0696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01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41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313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148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87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</a:t>
            </a:r>
            <a:r>
              <a:rPr lang="en-US" baseline="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14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205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562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62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718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18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443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719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883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572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405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155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441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078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109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608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07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620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613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952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125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721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492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838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79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6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24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227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31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0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84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3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90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84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354" lvl="1" indent="-31748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32" lvl="2" indent="-31748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09" lvl="3" indent="-31748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886" lvl="4" indent="-31748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062" lvl="5" indent="-31748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240" lvl="6" indent="-31748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418" lvl="7" indent="-31748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594" lvl="8" indent="-317484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84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3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77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3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3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17484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78" lvl="0" indent="-304784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84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1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34288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354" lvl="1" indent="-31748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32" lvl="2" indent="-31748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09" lvl="3" indent="-31748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886" lvl="4" indent="-31748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062" lvl="5" indent="-31748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240" lvl="6" indent="-31748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418" lvl="7" indent="-31748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594" lvl="8" indent="-317484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178" lvl="0" indent="-2285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718445" y="975283"/>
            <a:ext cx="8101746" cy="14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3900" dirty="0" smtClean="0"/>
              <a:t>Enhancing Google’s </a:t>
            </a:r>
            <a:r>
              <a:rPr lang="en" sz="3900" dirty="0"/>
              <a:t>Domain Adaptation </a:t>
            </a:r>
            <a:r>
              <a:rPr lang="en-US" sz="3900" dirty="0"/>
              <a:t>Research</a:t>
            </a:r>
            <a:endParaRPr sz="3900" dirty="0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091" y="2715917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dirty="0"/>
              <a:t>Group 2</a:t>
            </a:r>
            <a:endParaRPr dirty="0"/>
          </a:p>
          <a:p>
            <a:pPr marL="0" indent="0" algn="ctr"/>
            <a:r>
              <a:rPr lang="en" dirty="0"/>
              <a:t>Gabriel Ribeiro, Devin Cole, Maria Mosquera, Saad Waraich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Google’s Results</a:t>
            </a:r>
            <a:endParaRPr dirty="0"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852" y="1312075"/>
            <a:ext cx="3049851" cy="95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557" y="2416707"/>
            <a:ext cx="3138449" cy="223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721089" y="1312075"/>
            <a:ext cx="3906900" cy="3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78" indent="-317484">
              <a:lnSpc>
                <a:spcPct val="150000"/>
              </a:lnSpc>
              <a:buSzPts val="1400"/>
              <a:buChar char="●"/>
            </a:pPr>
            <a:r>
              <a:rPr lang="en"/>
              <a:t>MNIST to MNIST-M</a:t>
            </a:r>
            <a:endParaRPr/>
          </a:p>
          <a:p>
            <a:pPr marL="914354" lvl="1" indent="-317484">
              <a:lnSpc>
                <a:spcPct val="150000"/>
              </a:lnSpc>
              <a:buSzPts val="1400"/>
              <a:buChar char="○"/>
            </a:pPr>
            <a:r>
              <a:rPr lang="en"/>
              <a:t>Classification Accuracy: 98.2%</a:t>
            </a:r>
            <a:endParaRPr/>
          </a:p>
          <a:p>
            <a:pPr marL="457178" indent="-317484">
              <a:lnSpc>
                <a:spcPct val="150000"/>
              </a:lnSpc>
              <a:buSzPts val="1400"/>
              <a:buChar char="●"/>
            </a:pPr>
            <a:r>
              <a:rPr lang="en"/>
              <a:t>MNIST to USPS</a:t>
            </a:r>
            <a:endParaRPr/>
          </a:p>
          <a:p>
            <a:pPr marL="914354" lvl="1" indent="-317484">
              <a:lnSpc>
                <a:spcPct val="150000"/>
              </a:lnSpc>
              <a:buSzPts val="1400"/>
              <a:buChar char="○"/>
            </a:pPr>
            <a:r>
              <a:rPr lang="en"/>
              <a:t>Classification Accuracy: 95.9%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Potential Applications</a:t>
            </a:r>
            <a:endParaRPr/>
          </a:p>
        </p:txBody>
      </p:sp>
      <p:pic>
        <p:nvPicPr>
          <p:cNvPr id="147" name="Shape 147" descr="Domain Adapt Brain Les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638" y="1126290"/>
            <a:ext cx="3447319" cy="226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5289443" y="3496080"/>
            <a:ext cx="229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/>
              <a:t>Healthcare: Domain Adaptation for Brain Lesions</a:t>
            </a:r>
            <a:endParaRPr sz="1000"/>
          </a:p>
        </p:txBody>
      </p:sp>
      <p:sp>
        <p:nvSpPr>
          <p:cNvPr id="149" name="Shape 149"/>
          <p:cNvSpPr txBox="1"/>
          <p:nvPr/>
        </p:nvSpPr>
        <p:spPr>
          <a:xfrm>
            <a:off x="341400" y="1126280"/>
            <a:ext cx="3729600" cy="3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178" indent="-330184">
              <a:lnSpc>
                <a:spcPct val="200000"/>
              </a:lnSpc>
              <a:buSzPts val="1600"/>
              <a:buChar char="●"/>
            </a:pPr>
            <a:r>
              <a:rPr lang="en" sz="1600" dirty="0"/>
              <a:t>Healthcare</a:t>
            </a:r>
            <a:endParaRPr sz="1600" dirty="0"/>
          </a:p>
          <a:p>
            <a:pPr marL="457178" indent="-330184">
              <a:lnSpc>
                <a:spcPct val="200000"/>
              </a:lnSpc>
              <a:buSzPts val="1600"/>
              <a:buChar char="●"/>
            </a:pPr>
            <a:r>
              <a:rPr lang="en" sz="1600" dirty="0"/>
              <a:t>Education</a:t>
            </a:r>
            <a:endParaRPr sz="1600" dirty="0"/>
          </a:p>
          <a:p>
            <a:pPr marL="457178" indent="-330184">
              <a:lnSpc>
                <a:spcPct val="200000"/>
              </a:lnSpc>
              <a:buSzPts val="1600"/>
              <a:buChar char="●"/>
            </a:pPr>
            <a:r>
              <a:rPr lang="en" sz="1600" dirty="0"/>
              <a:t>Search and Rescue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What We Did</a:t>
            </a:r>
            <a:endParaRPr dirty="0"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5930" indent="-3422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Replicate Google’s experiment of MNIST to MNIST-M</a:t>
            </a:r>
            <a:endParaRPr lang="en-US" dirty="0">
              <a:solidFill>
                <a:srgbClr val="000000"/>
              </a:solidFill>
            </a:endParaRPr>
          </a:p>
          <a:p>
            <a:pPr marL="455930" indent="-3422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Research GANs and pixel-level domain adaptation</a:t>
            </a:r>
            <a:endParaRPr dirty="0">
              <a:solidFill>
                <a:srgbClr val="000000"/>
              </a:solidFill>
            </a:endParaRPr>
          </a:p>
          <a:p>
            <a:pPr marL="455930" indent="-3422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Create an end to end unsupervised GAN model to try and improve on Google's classification accuracies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Software/Libraries</a:t>
            </a: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Tensorflow, Tensorboard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Keras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Numpy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Anaconda/Python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Bazel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Linux Mint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Hardware - Server</a:t>
            </a: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6565" indent="-3422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UCF server</a:t>
            </a:r>
            <a:endParaRPr lang="en-US" dirty="0">
              <a:solidFill>
                <a:srgbClr val="000000"/>
              </a:solidFill>
            </a:endParaRPr>
          </a:p>
          <a:p>
            <a:pPr marL="455930" indent="-3422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Personal computer (</a:t>
            </a:r>
            <a:r>
              <a:rPr lang="en-US" dirty="0">
                <a:solidFill>
                  <a:srgbClr val="000000"/>
                </a:solidFill>
              </a:rPr>
              <a:t>NVIDIA GTX 1080)</a:t>
            </a:r>
            <a:endParaRPr>
              <a:solidFill>
                <a:srgbClr val="000000"/>
              </a:solidFill>
            </a:endParaRPr>
          </a:p>
          <a:p>
            <a:pPr marL="455930" indent="-3422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Senior Design Lab GPUs (NVIDIA GTX 1080 </a:t>
            </a:r>
            <a:r>
              <a:rPr lang="en" dirty="0" err="1">
                <a:solidFill>
                  <a:srgbClr val="000000"/>
                </a:solidFill>
              </a:rPr>
              <a:t>Ti</a:t>
            </a:r>
            <a:r>
              <a:rPr lang="en" dirty="0">
                <a:solidFill>
                  <a:srgbClr val="000000"/>
                </a:solidFill>
              </a:rPr>
              <a:t>)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700"/>
              <a:t>Replicating Google’s Experiment - MNIST to MNIST-M</a:t>
            </a:r>
            <a:endParaRPr sz="2700"/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200867" y="1248490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Batch size = 32</a:t>
            </a:r>
            <a:endParaRPr lang="en-US" dirty="0">
              <a:solidFill>
                <a:srgbClr val="000000"/>
              </a:solidFill>
            </a:endParaRP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Training examples/steps = 16,000,000/500,000</a:t>
            </a:r>
            <a:endParaRPr dirty="0">
              <a:solidFill>
                <a:srgbClr val="000000"/>
              </a:solidFill>
            </a:endParaRP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Learning rate = 0.001</a:t>
            </a:r>
            <a:endParaRPr dirty="0">
              <a:solidFill>
                <a:srgbClr val="000000"/>
              </a:solidFill>
            </a:endParaRP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Discriminator loss weight = 0.13</a:t>
            </a:r>
            <a:endParaRPr dirty="0">
              <a:solidFill>
                <a:srgbClr val="000000"/>
              </a:solidFill>
            </a:endParaRP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Generator loss weight = 0.011</a:t>
            </a:r>
            <a:endParaRPr dirty="0">
              <a:solidFill>
                <a:srgbClr val="000000"/>
              </a:solidFill>
            </a:endParaRP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Classification accuracy:</a:t>
            </a:r>
          </a:p>
          <a:p>
            <a:pPr marL="913765" lvl="1" indent="-3041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Run 1 = 94.9%</a:t>
            </a:r>
          </a:p>
          <a:p>
            <a:pPr marL="913765" lvl="1" indent="-3041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Run 2 = 98.8%</a:t>
            </a:r>
          </a:p>
          <a:p>
            <a:pPr marL="913765" lvl="1" indent="-3041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Average = 96.9%</a:t>
            </a:r>
          </a:p>
          <a:p>
            <a:pPr marL="139065" indent="0">
              <a:lnSpc>
                <a:spcPct val="150000"/>
              </a:lnSpc>
              <a:buClr>
                <a:srgbClr val="434343"/>
              </a:buClr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649" y="1213715"/>
            <a:ext cx="4962322" cy="150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652" y="3088021"/>
            <a:ext cx="5033759" cy="1547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2700"/>
              <a:t>Replicating Google’s Experiment - MNIST to MNIST-M</a:t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60" y="1095056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4">
            <a:alphaModFix/>
          </a:blip>
          <a:srcRect l="-1526" r="-346"/>
          <a:stretch/>
        </p:blipFill>
        <p:spPr>
          <a:xfrm>
            <a:off x="4565376" y="1095059"/>
            <a:ext cx="195473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6112A01E-E13E-4066-B05A-D45B1E77C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430" y="1075644"/>
            <a:ext cx="1928813" cy="3849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Proposed Solution</a:t>
            </a:r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3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5930" indent="-329565">
              <a:lnSpc>
                <a:spcPct val="150000"/>
              </a:lnSpc>
              <a:buClr>
                <a:srgbClr val="000000"/>
              </a:buClr>
              <a:buSzPts val="1600"/>
            </a:pPr>
            <a:r>
              <a:rPr lang="en" dirty="0">
                <a:solidFill>
                  <a:srgbClr val="000000"/>
                </a:solidFill>
              </a:rPr>
              <a:t>Researched GANs:</a:t>
            </a:r>
            <a:endParaRPr lang="en-US">
              <a:solidFill>
                <a:srgbClr val="000000"/>
              </a:solidFill>
            </a:endParaRP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</a:rPr>
              <a:t>Coulomb GANs</a:t>
            </a:r>
            <a:endParaRPr sz="1400">
              <a:solidFill>
                <a:srgbClr val="000000"/>
              </a:solidFill>
            </a:endParaRP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</a:rPr>
              <a:t>Energy Based GANs</a:t>
            </a:r>
            <a:endParaRPr sz="1400">
              <a:solidFill>
                <a:srgbClr val="000000"/>
              </a:solidFill>
            </a:endParaRP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</a:rPr>
              <a:t>Stacked GANs</a:t>
            </a:r>
            <a:endParaRPr sz="1400">
              <a:solidFill>
                <a:srgbClr val="000000"/>
              </a:solidFill>
            </a:endParaRP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</a:rPr>
              <a:t>Bidirectional GANs</a:t>
            </a:r>
            <a:endParaRPr sz="1400">
              <a:solidFill>
                <a:srgbClr val="000000"/>
              </a:solidFill>
            </a:endParaRP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</a:rPr>
              <a:t>Boundary Equilibrium GANs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4314819" y="1229975"/>
            <a:ext cx="4517484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5930" indent="-329565">
              <a:lnSpc>
                <a:spcPct val="150000"/>
              </a:lnSpc>
              <a:buClr>
                <a:srgbClr val="000000"/>
              </a:buClr>
              <a:buSzPts val="1600"/>
            </a:pPr>
            <a:r>
              <a:rPr lang="en" dirty="0">
                <a:solidFill>
                  <a:srgbClr val="000000"/>
                </a:solidFill>
              </a:rPr>
              <a:t>Our model:</a:t>
            </a:r>
            <a:endParaRPr lang="en-US" dirty="0">
              <a:solidFill>
                <a:srgbClr val="000000"/>
              </a:solidFill>
            </a:endParaRP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</a:rPr>
              <a:t>Wasserstein GAN</a:t>
            </a:r>
            <a:endParaRPr sz="1400" dirty="0">
              <a:solidFill>
                <a:srgbClr val="000000"/>
              </a:solidFill>
            </a:endParaRP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 smtClean="0">
                <a:solidFill>
                  <a:srgbClr val="000000"/>
                </a:solidFill>
              </a:rPr>
              <a:t>InfoGAN</a:t>
            </a:r>
            <a:endParaRPr lang="en" sz="1400" dirty="0" smtClean="0">
              <a:solidFill>
                <a:srgbClr val="000000"/>
              </a:solidFill>
            </a:endParaRP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 smtClean="0">
                <a:solidFill>
                  <a:srgbClr val="000000"/>
                </a:solidFill>
              </a:rPr>
              <a:t>Coupled </a:t>
            </a:r>
            <a:r>
              <a:rPr lang="en" sz="1400" dirty="0">
                <a:solidFill>
                  <a:srgbClr val="000000"/>
                </a:solidFill>
              </a:rPr>
              <a:t>GANs</a:t>
            </a: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 smtClean="0">
                <a:solidFill>
                  <a:srgbClr val="000000"/>
                </a:solidFill>
              </a:rPr>
              <a:t>PixelDA </a:t>
            </a:r>
            <a:r>
              <a:rPr lang="en" sz="1400" dirty="0">
                <a:solidFill>
                  <a:srgbClr val="000000"/>
                </a:solidFill>
              </a:rPr>
              <a:t>GAN</a:t>
            </a: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</a:rPr>
              <a:t>Couple two Wasserstein GANs – </a:t>
            </a:r>
            <a:r>
              <a:rPr lang="en" sz="1400" dirty="0" err="1">
                <a:solidFill>
                  <a:srgbClr val="000000"/>
                </a:solidFill>
              </a:rPr>
              <a:t>CoWGAN</a:t>
            </a: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</a:rPr>
              <a:t>Couple two </a:t>
            </a:r>
            <a:r>
              <a:rPr lang="en" sz="1400" dirty="0" err="1">
                <a:solidFill>
                  <a:srgbClr val="000000"/>
                </a:solidFill>
              </a:rPr>
              <a:t>InfoGANs</a:t>
            </a:r>
            <a:r>
              <a:rPr lang="en" sz="1400" dirty="0">
                <a:solidFill>
                  <a:srgbClr val="000000"/>
                </a:solidFill>
              </a:rPr>
              <a:t> – </a:t>
            </a:r>
            <a:r>
              <a:rPr lang="en" sz="1400" dirty="0" err="1">
                <a:solidFill>
                  <a:srgbClr val="000000"/>
                </a:solidFill>
              </a:rPr>
              <a:t>CoIGAN</a:t>
            </a:r>
            <a:endParaRPr lang="en" sz="1400" dirty="0">
              <a:solidFill>
                <a:srgbClr val="000000"/>
              </a:solidFill>
            </a:endParaRP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" sz="1400" dirty="0">
                <a:solidFill>
                  <a:srgbClr val="000000"/>
                </a:solidFill>
              </a:rPr>
              <a:t>Couple two </a:t>
            </a:r>
            <a:r>
              <a:rPr lang="en" sz="1400" dirty="0" err="1">
                <a:solidFill>
                  <a:srgbClr val="000000"/>
                </a:solidFill>
              </a:rPr>
              <a:t>PixelDA</a:t>
            </a:r>
            <a:r>
              <a:rPr lang="en" sz="1400" dirty="0">
                <a:solidFill>
                  <a:srgbClr val="000000"/>
                </a:solidFill>
              </a:rPr>
              <a:t> GANs – </a:t>
            </a:r>
            <a:r>
              <a:rPr lang="en" sz="1400" dirty="0" err="1">
                <a:solidFill>
                  <a:srgbClr val="000000"/>
                </a:solidFill>
              </a:rPr>
              <a:t>CoPixGAN</a:t>
            </a:r>
          </a:p>
          <a:p>
            <a:pPr marL="913765" lvl="1" indent="-32956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endParaRPr lang="en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Wasserstein GAN (WGAN)</a:t>
            </a: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11703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Earth-Mover/Wasserstein-1 as the loss function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Loss function correlates with convergence and image quality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Clean gradients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Improved optimization stability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Knowledge of training progress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076" y="2387328"/>
            <a:ext cx="2523445" cy="253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EC7F3C06-C9CE-4A8F-8470-83FBC8167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07" y="226560"/>
            <a:ext cx="2641147" cy="1996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InfoGAN</a:t>
            </a:r>
            <a:endParaRPr dirty="0"/>
          </a:p>
        </p:txBody>
      </p:sp>
      <p:pic>
        <p:nvPicPr>
          <p:cNvPr id="4" name="Shape 208">
            <a:extLst>
              <a:ext uri="{FF2B5EF4-FFF2-40B4-BE49-F238E27FC236}">
                <a16:creationId xmlns:a16="http://schemas.microsoft.com/office/drawing/2014/main" xmlns="" id="{BB4A71FE-8F95-4085-BCC5-B0969CE257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352" y="1363387"/>
            <a:ext cx="1862531" cy="27241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68">
            <a:extLst>
              <a:ext uri="{FF2B5EF4-FFF2-40B4-BE49-F238E27FC236}">
                <a16:creationId xmlns:a16="http://schemas.microsoft.com/office/drawing/2014/main" xmlns="" id="{CDA63132-3EB9-4609-A09E-5BE6175A2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6458" y="1224499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Standard GAN input not semantically meaningful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Meaningful latent variables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Entirely unsupervised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3451E3-E193-473E-8BE1-0AADAA1F2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16" y="134455"/>
            <a:ext cx="8520600" cy="2383532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/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b="1" dirty="0"/>
              <a:t>"Unsupervised Pixel-Level Domain Adaptation with Generative Adversarial Networks</a:t>
            </a:r>
            <a:r>
              <a:rPr lang="en-US" sz="4400" b="1" dirty="0">
                <a:solidFill>
                  <a:schemeClr val="tx1"/>
                </a:solidFill>
              </a:rPr>
              <a:t>"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7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Coupled GANs</a:t>
            </a: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6630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Previous approaches: dataset with tuples of images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Could expand domain adaptation in multiple domains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Current architecture focuses on 2 domains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Architecture comprised of 2 DCGANs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Marginal distribution vs. joint distribution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Learn the joint distribution by sharing of weights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Leads to both discriminative models to learn from each others domains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Coupled GANs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t="31200"/>
          <a:stretch/>
        </p:blipFill>
        <p:spPr>
          <a:xfrm>
            <a:off x="540340" y="1231727"/>
            <a:ext cx="8063325" cy="26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Coupled GANs Results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3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MNIST → Inverted MNIST</a:t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755" y="1674753"/>
            <a:ext cx="2947100" cy="29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355" y="1643753"/>
            <a:ext cx="3009100" cy="30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Coupled GANs Results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079" y="1017808"/>
            <a:ext cx="6212724" cy="197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079" y="2945307"/>
            <a:ext cx="6212725" cy="198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Coupled GANs</a:t>
            </a: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Batch size = 64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Learning rate = 0.0002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Iterations = 13,502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C212A5-9895-40FA-91C2-16A4FC00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CoWGAN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72D865-77E2-47A6-AC0D-21080B35E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3" y="1229975"/>
            <a:ext cx="4258692" cy="3339000"/>
          </a:xfrm>
        </p:spPr>
        <p:txBody>
          <a:bodyPr/>
          <a:lstStyle/>
          <a:p>
            <a:pPr marL="455930" indent="-316865">
              <a:lnSpc>
                <a:spcPct val="150000"/>
              </a:lnSpc>
            </a:pPr>
            <a:r>
              <a:rPr lang="en-US" sz="1200" dirty="0"/>
              <a:t>Generator:</a:t>
            </a:r>
          </a:p>
          <a:p>
            <a:pPr marL="913765" lvl="1" indent="-304165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3 convolutional layers</a:t>
            </a:r>
          </a:p>
          <a:p>
            <a:pPr marL="455930" indent="-316865">
              <a:lnSpc>
                <a:spcPct val="150000"/>
              </a:lnSpc>
              <a:spcBef>
                <a:spcPts val="0"/>
              </a:spcBef>
            </a:pPr>
            <a:r>
              <a:rPr lang="en-US" sz="1200" dirty="0"/>
              <a:t>Discriminator:</a:t>
            </a:r>
          </a:p>
          <a:p>
            <a:pPr marL="913765" lvl="1" indent="-304165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4 convolutional layers</a:t>
            </a:r>
          </a:p>
          <a:p>
            <a:pPr marL="455930" indent="-316865">
              <a:lnSpc>
                <a:spcPct val="150000"/>
              </a:lnSpc>
            </a:pPr>
            <a:r>
              <a:rPr lang="en-US" sz="1200" dirty="0"/>
              <a:t>Partial weight sharing</a:t>
            </a:r>
          </a:p>
          <a:p>
            <a:pPr marL="455930" indent="-316865">
              <a:lnSpc>
                <a:spcPct val="150000"/>
              </a:lnSpc>
            </a:pPr>
            <a:r>
              <a:rPr lang="en-US" sz="1200" dirty="0"/>
              <a:t>Run multiple times on MNIST:</a:t>
            </a:r>
          </a:p>
          <a:p>
            <a:pPr marL="913765" lvl="1" indent="-304165">
              <a:lnSpc>
                <a:spcPct val="150000"/>
              </a:lnSpc>
              <a:spcBef>
                <a:spcPts val="0"/>
              </a:spcBef>
              <a:buSzPts val="1400"/>
            </a:pPr>
            <a:r>
              <a:rPr lang="en-US" dirty="0"/>
              <a:t>Run 1: Learning rate = 0.00005, batch size = 16</a:t>
            </a:r>
          </a:p>
          <a:p>
            <a:pPr marL="913765" lvl="1" indent="-304165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Run 2: Learning rate = 0.0001, batch size = 16</a:t>
            </a:r>
          </a:p>
          <a:p>
            <a:pPr marL="913765" lvl="1" indent="-304165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Run 3: Learning rate = 0.0002, batch size = 16</a:t>
            </a:r>
          </a:p>
          <a:p>
            <a:pPr marL="913765" lvl="1" indent="-304165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Run 4: Learning rate = 0.0001, batch size = 32</a:t>
            </a:r>
          </a:p>
          <a:p>
            <a:pPr marL="139065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  <a:p>
            <a:pPr marL="6096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3B972F06-F20C-424F-B1EC-44738A0627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645380" y="1610844"/>
            <a:ext cx="4190556" cy="2587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9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3200" dirty="0" err="1"/>
              <a:t>CoWGAN</a:t>
            </a:r>
            <a:r>
              <a:rPr lang="en-US" sz="3200" dirty="0"/>
              <a:t> </a:t>
            </a:r>
            <a:r>
              <a:rPr lang="en" sz="3200" dirty="0"/>
              <a:t>- MNIST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732B53-A663-46FD-8F26-B0218804D9C4}"/>
              </a:ext>
            </a:extLst>
          </p:cNvPr>
          <p:cNvSpPr txBox="1"/>
          <p:nvPr/>
        </p:nvSpPr>
        <p:spPr>
          <a:xfrm>
            <a:off x="975431" y="3817869"/>
            <a:ext cx="132760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/>
              <a:t>200th Iteration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03BAAFB-F0F3-4488-9607-0816F0FD3E29}"/>
              </a:ext>
            </a:extLst>
          </p:cNvPr>
          <p:cNvSpPr txBox="1"/>
          <p:nvPr/>
        </p:nvSpPr>
        <p:spPr>
          <a:xfrm>
            <a:off x="6776923" y="3817319"/>
            <a:ext cx="1526380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dirty="0"/>
              <a:t>40000th Iteration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7C1F91-9BE5-43AF-80FE-8992FBD7C962}"/>
              </a:ext>
            </a:extLst>
          </p:cNvPr>
          <p:cNvSpPr txBox="1"/>
          <p:nvPr/>
        </p:nvSpPr>
        <p:spPr>
          <a:xfrm>
            <a:off x="3854498" y="3817874"/>
            <a:ext cx="142699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dirty="0"/>
              <a:t>3000th Iteration</a:t>
            </a: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52C81AC2-7E75-40D2-8F28-3D869913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1893344"/>
            <a:ext cx="2322663" cy="1798914"/>
          </a:xfrm>
          <a:prstGeom prst="rect">
            <a:avLst/>
          </a:prstGeom>
        </p:spPr>
      </p:pic>
      <p:pic>
        <p:nvPicPr>
          <p:cNvPr id="13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78FF154C-979C-441F-9D28-609D6919F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27" y="1895314"/>
            <a:ext cx="2268748" cy="179497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xmlns="" id="{D6011988-6820-4376-AF7D-AFB945206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745" y="1889792"/>
            <a:ext cx="2257965" cy="17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CoIGAN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9F7BC6-807F-4C2C-A750-30A24947D6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223788" y="1394375"/>
            <a:ext cx="4608512" cy="2831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26">
            <a:extLst>
              <a:ext uri="{FF2B5EF4-FFF2-40B4-BE49-F238E27FC236}">
                <a16:creationId xmlns:a16="http://schemas.microsoft.com/office/drawing/2014/main" xmlns="" id="{444CA69F-E6E8-4233-9BBA-201E46840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229874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Merging of </a:t>
            </a:r>
            <a:r>
              <a:rPr lang="en" dirty="0" err="1">
                <a:solidFill>
                  <a:srgbClr val="000000"/>
                </a:solidFill>
              </a:rPr>
              <a:t>CoGAN</a:t>
            </a:r>
            <a:r>
              <a:rPr lang="en" dirty="0">
                <a:solidFill>
                  <a:srgbClr val="000000"/>
                </a:solidFill>
              </a:rPr>
              <a:t> and </a:t>
            </a:r>
            <a:r>
              <a:rPr lang="en" dirty="0" err="1">
                <a:solidFill>
                  <a:srgbClr val="000000"/>
                </a:solidFill>
              </a:rPr>
              <a:t>InfoGAN</a:t>
            </a: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Trained for 30,000 iterations</a:t>
            </a:r>
            <a:endParaRPr lang="en" dirty="0">
              <a:solidFill>
                <a:schemeClr val="tx1"/>
              </a:solidFill>
            </a:endParaRP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Batch size: 32, learning rate: .0002, and</a:t>
            </a:r>
          </a:p>
          <a:p>
            <a:pPr marL="139065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rgbClr val="000000"/>
                </a:solidFill>
              </a:rPr>
              <a:t>      beta value of 0.5</a:t>
            </a: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Best visual results seen at 30,000 (MNIST), </a:t>
            </a:r>
          </a:p>
          <a:p>
            <a:pPr marL="139065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rgbClr val="000000"/>
                </a:solidFill>
              </a:rPr>
              <a:t>      24,000 (USPS), and 25,000 (MNIST-M)</a:t>
            </a:r>
            <a:endParaRPr lang="en" dirty="0">
              <a:solidFill>
                <a:schemeClr val="tx1"/>
              </a:solidFill>
            </a:endParaRP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Partial weight sharing</a:t>
            </a: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Accuracies: 52.87% (MNIST),</a:t>
            </a:r>
          </a:p>
          <a:p>
            <a:pPr marL="139065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" dirty="0">
                <a:solidFill>
                  <a:srgbClr val="000000"/>
                </a:solidFill>
              </a:rPr>
              <a:t>      59.07% (USPS), and 88.01% (MNIST-M)</a:t>
            </a: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endParaRPr lang="e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53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2700" dirty="0" err="1"/>
              <a:t>CoIGAN</a:t>
            </a:r>
            <a:r>
              <a:rPr lang="en-US" sz="2700" dirty="0"/>
              <a:t> </a:t>
            </a:r>
            <a:r>
              <a:rPr lang="en" sz="2700" dirty="0"/>
              <a:t>- MNIST to </a:t>
            </a:r>
            <a:r>
              <a:rPr lang="en-US" sz="2700" dirty="0"/>
              <a:t>USPS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0F2C57-129A-4A84-9BD7-38761E5F2477}"/>
              </a:ext>
            </a:extLst>
          </p:cNvPr>
          <p:cNvSpPr txBox="1"/>
          <p:nvPr/>
        </p:nvSpPr>
        <p:spPr>
          <a:xfrm>
            <a:off x="704006" y="3904006"/>
            <a:ext cx="213982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12,000th Iteration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A068BE4-A7E0-4ADA-A2B3-99DABB7919BA}"/>
              </a:ext>
            </a:extLst>
          </p:cNvPr>
          <p:cNvSpPr txBox="1"/>
          <p:nvPr/>
        </p:nvSpPr>
        <p:spPr>
          <a:xfrm>
            <a:off x="3752782" y="3903428"/>
            <a:ext cx="16371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18,000th Iteration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0B876E5-C5F3-47FA-8A15-6CBD8E2FCFAC}"/>
              </a:ext>
            </a:extLst>
          </p:cNvPr>
          <p:cNvSpPr txBox="1"/>
          <p:nvPr/>
        </p:nvSpPr>
        <p:spPr>
          <a:xfrm>
            <a:off x="6669586" y="3903258"/>
            <a:ext cx="16371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24,000th Iteration</a:t>
            </a:r>
          </a:p>
        </p:txBody>
      </p:sp>
      <p:pic>
        <p:nvPicPr>
          <p:cNvPr id="11" name="Picture 11" descr="A close up of a building&#10;&#10;Description generated with high confidence">
            <a:extLst>
              <a:ext uri="{FF2B5EF4-FFF2-40B4-BE49-F238E27FC236}">
                <a16:creationId xmlns:a16="http://schemas.microsoft.com/office/drawing/2014/main" xmlns="" id="{5275BE60-9BE0-4D60-9CB0-7B66BB69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1619088"/>
            <a:ext cx="2635370" cy="1970021"/>
          </a:xfrm>
          <a:prstGeom prst="rect">
            <a:avLst/>
          </a:prstGeom>
        </p:spPr>
      </p:pic>
      <p:pic>
        <p:nvPicPr>
          <p:cNvPr id="14" name="Picture 14" descr="A picture containing crossword puzzle&#10;&#10;Description generated with high confidence">
            <a:extLst>
              <a:ext uri="{FF2B5EF4-FFF2-40B4-BE49-F238E27FC236}">
                <a16:creationId xmlns:a16="http://schemas.microsoft.com/office/drawing/2014/main" xmlns="" id="{6521FBE6-7068-4435-A928-1098C731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447" y="1616304"/>
            <a:ext cx="2559889" cy="197559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xmlns="" id="{6A94BF9B-8831-4447-9FD0-0AA705E92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511" y="1613381"/>
            <a:ext cx="2613803" cy="198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sz="2700" dirty="0" err="1"/>
              <a:t>CoIGAN</a:t>
            </a:r>
            <a:r>
              <a:rPr lang="en-US" sz="2700" dirty="0"/>
              <a:t> </a:t>
            </a:r>
            <a:r>
              <a:rPr lang="en" sz="2700" dirty="0"/>
              <a:t>- MNIST to </a:t>
            </a:r>
            <a:r>
              <a:rPr lang="en-US" sz="2700" dirty="0"/>
              <a:t>MNIST-M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0F2C57-129A-4A84-9BD7-38761E5F2477}"/>
              </a:ext>
            </a:extLst>
          </p:cNvPr>
          <p:cNvSpPr txBox="1"/>
          <p:nvPr/>
        </p:nvSpPr>
        <p:spPr>
          <a:xfrm>
            <a:off x="704006" y="3904006"/>
            <a:ext cx="213982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2,500th Iteration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A068BE4-A7E0-4ADA-A2B3-99DABB7919BA}"/>
              </a:ext>
            </a:extLst>
          </p:cNvPr>
          <p:cNvSpPr txBox="1"/>
          <p:nvPr/>
        </p:nvSpPr>
        <p:spPr>
          <a:xfrm>
            <a:off x="3655735" y="3903428"/>
            <a:ext cx="16371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12,000th Iteration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0B876E5-C5F3-47FA-8A15-6CBD8E2FCFAC}"/>
              </a:ext>
            </a:extLst>
          </p:cNvPr>
          <p:cNvSpPr txBox="1"/>
          <p:nvPr/>
        </p:nvSpPr>
        <p:spPr>
          <a:xfrm>
            <a:off x="6669586" y="3903258"/>
            <a:ext cx="16371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25,000th Iteration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DB9F1F36-38AF-4D88-BA3A-C0E208EB2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2" y="1839533"/>
            <a:ext cx="2355012" cy="185262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0416AE26-B2A9-49C6-965E-FDA7314BD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277" y="1844895"/>
            <a:ext cx="2333446" cy="183111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88313047-C191-4485-BE7C-789FEA04C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7" y="1884285"/>
            <a:ext cx="2290314" cy="17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Domain Adaptation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0359" y="1379950"/>
            <a:ext cx="803332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Unsupervised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Semi-supervised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Supervised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17" y="1148369"/>
            <a:ext cx="3244273" cy="263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US" dirty="0" err="1"/>
              <a:t>CoPixGAN</a:t>
            </a:r>
            <a:endParaRPr dirty="0" err="1"/>
          </a:p>
        </p:txBody>
      </p:sp>
      <p:sp>
        <p:nvSpPr>
          <p:cNvPr id="2" name="Shape 226">
            <a:extLst>
              <a:ext uri="{FF2B5EF4-FFF2-40B4-BE49-F238E27FC236}">
                <a16:creationId xmlns:a16="http://schemas.microsoft.com/office/drawing/2014/main" xmlns="" id="{CF6A3E03-ADFC-4241-ADFB-0484BC770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229874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Motivation: improve MNIST-M image generation</a:t>
            </a: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2 coupled </a:t>
            </a:r>
            <a:r>
              <a:rPr lang="en" dirty="0" err="1">
                <a:solidFill>
                  <a:srgbClr val="000000"/>
                </a:solidFill>
              </a:rPr>
              <a:t>PixelDA</a:t>
            </a:r>
            <a:r>
              <a:rPr lang="en" dirty="0">
                <a:solidFill>
                  <a:srgbClr val="000000"/>
                </a:solidFill>
              </a:rPr>
              <a:t> GANs</a:t>
            </a:r>
            <a:endParaRPr lang="en" dirty="0">
              <a:solidFill>
                <a:schemeClr val="tx1"/>
              </a:solidFill>
            </a:endParaRP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Classification accuracy: 86.27%</a:t>
            </a: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Not an unsupervised end-to-end model</a:t>
            </a: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endParaRPr lang="en" dirty="0">
              <a:solidFill>
                <a:srgbClr val="000000"/>
              </a:solidFill>
            </a:endParaRPr>
          </a:p>
          <a:p>
            <a:pPr marL="455930" indent="-316865">
              <a:lnSpc>
                <a:spcPct val="150000"/>
              </a:lnSpc>
              <a:buClr>
                <a:srgbClr val="000000"/>
              </a:buClr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CC1BCB8-49E5-4B71-95A8-E5A48FEC8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4" y="2859541"/>
            <a:ext cx="2743200" cy="2057400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EED4C28A-3AD1-4E68-94E4-8151005F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525" y="2859541"/>
            <a:ext cx="2743200" cy="2057400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041B364-B53C-43D0-978A-18C04ADA2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046" y="2859541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Challenges</a:t>
            </a: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CPU server processing power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GPU access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Training time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Errors: Directory Path, NAN, Tensor errors,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Budget</a:t>
            </a: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$0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Relies on hardware required to run training of models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UCF VM/server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Personal GPUs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Senior design lab computers with NVIDIA 1080 Ti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AWS GPUs and elastic GPUs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Division of Tasks</a:t>
            </a: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311700" y="1173257"/>
            <a:ext cx="280557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Research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Google Replication</a:t>
            </a:r>
            <a:endParaRPr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Devin Cole</a:t>
            </a:r>
            <a:endParaRPr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Gabriel Ribeiro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Saad Waraich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Arial"/>
              <a:buChar char="●"/>
            </a:pPr>
            <a:r>
              <a:rPr lang="en" dirty="0">
                <a:solidFill>
                  <a:srgbClr val="000000"/>
                </a:solidFill>
              </a:rPr>
              <a:t>CoGAN</a:t>
            </a:r>
            <a:endParaRPr dirty="0">
              <a:solidFill>
                <a:srgbClr val="000000"/>
              </a:solidFill>
            </a:endParaRPr>
          </a:p>
          <a:p>
            <a:pPr lvl="1" indent="-342882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dirty="0">
                <a:solidFill>
                  <a:srgbClr val="000000"/>
                </a:solidFill>
              </a:rPr>
              <a:t>Maria Mosquera</a:t>
            </a:r>
            <a:endParaRPr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Saad Waraich</a:t>
            </a:r>
            <a:endParaRPr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Font typeface="Arial"/>
              <a:buChar char="●"/>
            </a:pPr>
            <a:r>
              <a:rPr lang="en" dirty="0">
                <a:solidFill>
                  <a:srgbClr val="000000"/>
                </a:solidFill>
              </a:rPr>
              <a:t>WGAN</a:t>
            </a:r>
            <a:endParaRPr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Devin Cole</a:t>
            </a:r>
            <a:endParaRPr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Gabriel Ribeiro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Shape 274"/>
          <p:cNvSpPr txBox="1">
            <a:spLocks/>
          </p:cNvSpPr>
          <p:nvPr/>
        </p:nvSpPr>
        <p:spPr>
          <a:xfrm>
            <a:off x="3169215" y="1173257"/>
            <a:ext cx="280557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3428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354" marR="0" lvl="1" indent="-31748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532" marR="0" lvl="2" indent="-31748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709" marR="0" lvl="3" indent="-31748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5886" marR="0" lvl="4" indent="-31748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062" marR="0" lvl="5" indent="-31748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240" marR="0" lvl="6" indent="-31748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418" marR="0" lvl="7" indent="-31748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594" marR="0" lvl="8" indent="-317484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rgbClr val="000000"/>
              </a:buClr>
            </a:pPr>
            <a:r>
              <a:rPr lang="en-US" dirty="0" err="1">
                <a:solidFill>
                  <a:srgbClr val="000000"/>
                </a:solidFill>
              </a:rPr>
              <a:t>CoWGAN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Maria </a:t>
            </a:r>
            <a:r>
              <a:rPr lang="en-US" dirty="0" err="1">
                <a:solidFill>
                  <a:srgbClr val="000000"/>
                </a:solidFill>
              </a:rPr>
              <a:t>Mosquera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dirty="0" err="1">
                <a:solidFill>
                  <a:srgbClr val="000000"/>
                </a:solidFill>
              </a:rPr>
              <a:t>Saad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Waraich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Devin Cole</a:t>
            </a:r>
          </a:p>
          <a:p>
            <a:pPr>
              <a:buClr>
                <a:srgbClr val="000000"/>
              </a:buClr>
              <a:buFont typeface="Arial"/>
              <a:buChar char="●"/>
            </a:pPr>
            <a:r>
              <a:rPr lang="en-US" dirty="0" err="1">
                <a:solidFill>
                  <a:srgbClr val="000000"/>
                </a:solidFill>
              </a:rPr>
              <a:t>CoIGAN</a:t>
            </a:r>
            <a:endParaRPr lang="en-US" dirty="0">
              <a:solidFill>
                <a:srgbClr val="000000"/>
              </a:solidFill>
            </a:endParaRPr>
          </a:p>
          <a:p>
            <a:pPr lvl="1" indent="-342882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dirty="0">
                <a:solidFill>
                  <a:srgbClr val="000000"/>
                </a:solidFill>
              </a:rPr>
              <a:t>Maria </a:t>
            </a:r>
            <a:r>
              <a:rPr lang="en-US" dirty="0" err="1">
                <a:solidFill>
                  <a:srgbClr val="000000"/>
                </a:solidFill>
              </a:rPr>
              <a:t>Mosquera</a:t>
            </a:r>
            <a:endParaRPr lang="en-US" dirty="0">
              <a:solidFill>
                <a:srgbClr val="000000"/>
              </a:solidFill>
            </a:endParaRPr>
          </a:p>
          <a:p>
            <a:pPr lvl="1" indent="-342882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US" dirty="0">
                <a:solidFill>
                  <a:srgbClr val="000000"/>
                </a:solidFill>
              </a:rPr>
              <a:t>Gabriel Ribeiro</a:t>
            </a:r>
          </a:p>
          <a:p>
            <a:pPr>
              <a:buClr>
                <a:srgbClr val="000000"/>
              </a:buClr>
              <a:buFont typeface="Arial"/>
              <a:buChar char="●"/>
            </a:pPr>
            <a:r>
              <a:rPr lang="en-US" dirty="0" err="1">
                <a:solidFill>
                  <a:srgbClr val="000000"/>
                </a:solidFill>
              </a:rPr>
              <a:t>CoPix</a:t>
            </a:r>
            <a:r>
              <a:rPr lang="en-US" dirty="0">
                <a:solidFill>
                  <a:srgbClr val="000000"/>
                </a:solidFill>
              </a:rPr>
              <a:t> GAN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Maria </a:t>
            </a:r>
            <a:r>
              <a:rPr lang="en-US" dirty="0" err="1">
                <a:solidFill>
                  <a:srgbClr val="000000"/>
                </a:solidFill>
              </a:rPr>
              <a:t>Mosquera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</a:rPr>
              <a:t>Devin Cole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"/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5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PixelDA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241264-F388-4BBF-A093-8AC6E405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38" y="1179374"/>
            <a:ext cx="4225221" cy="31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CoWGAN</a:t>
            </a:r>
            <a:r>
              <a:rPr lang="en-US" dirty="0"/>
              <a:t> - MNIST</a:t>
            </a:r>
            <a:endParaRPr dirty="0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357434AC-254A-4018-A9D3-882DB01BB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847" y="1234398"/>
            <a:ext cx="4331080" cy="32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CoIGAN</a:t>
            </a:r>
            <a:r>
              <a:rPr lang="en-US" dirty="0"/>
              <a:t> - USPS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A756F7-CD40-4CF7-8740-8490AF721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362" y="1142561"/>
            <a:ext cx="4630405" cy="347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CoIGAN</a:t>
            </a:r>
            <a:r>
              <a:rPr lang="en-US"/>
              <a:t> – MNIST-M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10A3F8-0012-4DB5-99E9-E048A513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58" y="971161"/>
            <a:ext cx="4760903" cy="35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Google’s Research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Generator for fake images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Discriminator to distinguish between fake and real source images</a:t>
            </a:r>
            <a:endParaRPr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Training classifier on fake and real source images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Generator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5" y="1576392"/>
            <a:ext cx="537210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Discriminator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33" y="1076129"/>
            <a:ext cx="5381751" cy="26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E095E4E5-CD4C-440C-A291-AF449AC6E40E}"/>
              </a:ext>
            </a:extLst>
          </p:cNvPr>
          <p:cNvSpPr/>
          <p:nvPr/>
        </p:nvSpPr>
        <p:spPr>
          <a:xfrm>
            <a:off x="3992342" y="3077943"/>
            <a:ext cx="408215" cy="1796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Classifier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33" y="1398883"/>
            <a:ext cx="5467351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Google’s Generative Adversarial Network (GAN) Architecture</a:t>
            </a:r>
            <a:endParaRPr sz="2400" dirty="0"/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r="69690"/>
          <a:stretch/>
        </p:blipFill>
        <p:spPr>
          <a:xfrm>
            <a:off x="1224383" y="1079034"/>
            <a:ext cx="2335549" cy="349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2D68F454-A2D9-4E52-BC3C-57BA07D2B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629" y="1561120"/>
            <a:ext cx="4049485" cy="2531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10001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Datasets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957" y="1815983"/>
            <a:ext cx="2206351" cy="5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r="58172" b="13035"/>
          <a:stretch/>
        </p:blipFill>
        <p:spPr>
          <a:xfrm>
            <a:off x="3603099" y="1346815"/>
            <a:ext cx="1937801" cy="13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l="42402" b="13035"/>
          <a:stretch/>
        </p:blipFill>
        <p:spPr>
          <a:xfrm>
            <a:off x="408573" y="1442047"/>
            <a:ext cx="2309451" cy="11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3538439" y="2679469"/>
            <a:ext cx="20949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/>
              <a:t>USPS: Set of handwritten digits scanned from USPS envelopes (16x16 pixels)</a:t>
            </a:r>
            <a:endParaRPr sz="1200" dirty="0"/>
          </a:p>
        </p:txBody>
      </p:sp>
      <p:sp>
        <p:nvSpPr>
          <p:cNvPr id="132" name="Shape 132"/>
          <p:cNvSpPr txBox="1"/>
          <p:nvPr/>
        </p:nvSpPr>
        <p:spPr>
          <a:xfrm>
            <a:off x="330626" y="2728048"/>
            <a:ext cx="24534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dirty="0"/>
              <a:t>MNIST: 70,000 images of handwritten digits (32x32 pixels)</a:t>
            </a:r>
            <a:endParaRPr sz="1200" dirty="0"/>
          </a:p>
        </p:txBody>
      </p:sp>
      <p:sp>
        <p:nvSpPr>
          <p:cNvPr id="133" name="Shape 133"/>
          <p:cNvSpPr txBox="1"/>
          <p:nvPr/>
        </p:nvSpPr>
        <p:spPr>
          <a:xfrm>
            <a:off x="6294130" y="2812005"/>
            <a:ext cx="2735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/>
              <a:t>MNIST-M: Modified MNIST images with random color patches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643</Words>
  <Application>Microsoft Office PowerPoint</Application>
  <PresentationFormat>On-screen Show (16:9)</PresentationFormat>
  <Paragraphs>174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Roboto</vt:lpstr>
      <vt:lpstr>Arial</vt:lpstr>
      <vt:lpstr>Geometric</vt:lpstr>
      <vt:lpstr>Enhancing Google’s Domain Adaptation Research</vt:lpstr>
      <vt:lpstr> "Unsupervised Pixel-Level Domain Adaptation with Generative Adversarial Networks"</vt:lpstr>
      <vt:lpstr>Domain Adaptation</vt:lpstr>
      <vt:lpstr>Google’s Research</vt:lpstr>
      <vt:lpstr>Generator</vt:lpstr>
      <vt:lpstr>Discriminator</vt:lpstr>
      <vt:lpstr>Classifier</vt:lpstr>
      <vt:lpstr>Google’s Generative Adversarial Network (GAN) Architecture</vt:lpstr>
      <vt:lpstr>Datasets</vt:lpstr>
      <vt:lpstr>Google’s Results</vt:lpstr>
      <vt:lpstr>Potential Applications</vt:lpstr>
      <vt:lpstr>What We Did</vt:lpstr>
      <vt:lpstr>Software/Libraries</vt:lpstr>
      <vt:lpstr>Hardware - Server</vt:lpstr>
      <vt:lpstr>Replicating Google’s Experiment - MNIST to MNIST-M</vt:lpstr>
      <vt:lpstr>Replicating Google’s Experiment - MNIST to MNIST-M</vt:lpstr>
      <vt:lpstr>Proposed Solution</vt:lpstr>
      <vt:lpstr>Wasserstein GAN (WGAN)</vt:lpstr>
      <vt:lpstr>InfoGAN</vt:lpstr>
      <vt:lpstr>Coupled GANs</vt:lpstr>
      <vt:lpstr>Coupled GANs</vt:lpstr>
      <vt:lpstr>Coupled GANs Results</vt:lpstr>
      <vt:lpstr>Coupled GANs Results</vt:lpstr>
      <vt:lpstr>Coupled GANs</vt:lpstr>
      <vt:lpstr>CoWGAN</vt:lpstr>
      <vt:lpstr>CoWGAN - MNIST</vt:lpstr>
      <vt:lpstr>CoIGAN</vt:lpstr>
      <vt:lpstr>CoIGAN - MNIST to USPS</vt:lpstr>
      <vt:lpstr>CoIGAN - MNIST to MNIST-M</vt:lpstr>
      <vt:lpstr>CoPixGAN</vt:lpstr>
      <vt:lpstr>Challenges</vt:lpstr>
      <vt:lpstr>Budget</vt:lpstr>
      <vt:lpstr>Division of Tasks</vt:lpstr>
      <vt:lpstr>PowerPoint Presentation</vt:lpstr>
      <vt:lpstr>PixelDA</vt:lpstr>
      <vt:lpstr>CoWGAN - MNIST</vt:lpstr>
      <vt:lpstr>CoIGAN - USPS</vt:lpstr>
      <vt:lpstr>CoIGAN – MNIST-M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Beating Google’s Domain Adaptation Research</dc:title>
  <dc:creator>Gabriel Ribeiro</dc:creator>
  <cp:lastModifiedBy>Maria</cp:lastModifiedBy>
  <cp:revision>32</cp:revision>
  <dcterms:modified xsi:type="dcterms:W3CDTF">2018-04-23T20:37:55Z</dcterms:modified>
</cp:coreProperties>
</file>